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handoutMasterIdLst>
    <p:handoutMasterId r:id="rId12"/>
  </p:handoutMasterIdLst>
  <p:sldIdLst>
    <p:sldId id="282" r:id="rId2"/>
    <p:sldId id="276" r:id="rId3"/>
    <p:sldId id="275" r:id="rId4"/>
    <p:sldId id="277" r:id="rId5"/>
    <p:sldId id="332" r:id="rId6"/>
    <p:sldId id="325" r:id="rId7"/>
    <p:sldId id="333" r:id="rId8"/>
    <p:sldId id="308" r:id="rId9"/>
    <p:sldId id="309" r:id="rId10"/>
    <p:sldId id="320" r:id="rId11"/>
  </p:sldIdLst>
  <p:sldSz cx="9144000" cy="6858000" type="screen4x3"/>
  <p:notesSz cx="6797675" cy="9926638"/>
  <p:embeddedFontLst>
    <p:embeddedFont>
      <p:font typeface="맑은 고딕" panose="020B0503020000020004" pitchFamily="50" charset="-127"/>
      <p:regular r:id="rId13"/>
      <p:bold r:id="rId14"/>
    </p:embeddedFont>
    <p:embeddedFont>
      <p:font typeface="나눔스퀘어라운드 ExtraBold" panose="020B0600000101010101" pitchFamily="50" charset="-127"/>
      <p:bold r:id="rId15"/>
    </p:embeddedFont>
    <p:embeddedFont>
      <p:font typeface="나눔스퀘어라운드 Bold" panose="020B0600000101010101" pitchFamily="50" charset="-127"/>
      <p:bold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기동" initials="이" lastIdx="0" clrIdx="0">
    <p:extLst>
      <p:ext uri="{19B8F6BF-5375-455C-9EA6-DF929625EA0E}">
        <p15:presenceInfo xmlns:p15="http://schemas.microsoft.com/office/powerpoint/2012/main" userId="이기동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DEF"/>
    <a:srgbClr val="0070C0"/>
    <a:srgbClr val="CF4D3F"/>
    <a:srgbClr val="DD3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44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108" y="834"/>
      </p:cViewPr>
      <p:guideLst>
        <p:guide orient="horz" pos="220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3FAEF3-3D35-40B2-918F-22C643E6A9E2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8EB0B-CE12-42FD-BBD7-5DA8242D11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4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120238" y="2119905"/>
            <a:ext cx="7005311" cy="1186627"/>
          </a:xfrm>
        </p:spPr>
        <p:txBody>
          <a:bodyPr anchor="t" anchorCtr="0"/>
          <a:lstStyle>
            <a:lvl1pPr algn="l">
              <a:defRPr sz="4400" b="1">
                <a:solidFill>
                  <a:srgbClr val="333333"/>
                </a:solidFill>
              </a:defRPr>
            </a:lvl1pPr>
          </a:lstStyle>
          <a:p>
            <a:r>
              <a:rPr lang="ko-KR" altLang="en-US" dirty="0" err="1"/>
              <a:t>차시명</a:t>
            </a:r>
            <a:r>
              <a:rPr lang="ko-KR" altLang="en-US" dirty="0"/>
              <a:t> 입력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12068" y="3609861"/>
            <a:ext cx="7005311" cy="504056"/>
          </a:xfrm>
        </p:spPr>
        <p:txBody>
          <a:bodyPr anchor="ctr"/>
          <a:lstStyle>
            <a:lvl1pPr marL="0" indent="0" algn="l">
              <a:buNone/>
              <a:defRPr b="1">
                <a:solidFill>
                  <a:srgbClr val="33333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err="1"/>
              <a:t>대단원명</a:t>
            </a:r>
            <a:r>
              <a:rPr lang="ko-KR" altLang="en-US" dirty="0"/>
              <a:t> 입력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0" hasCustomPrompt="1"/>
          </p:nvPr>
        </p:nvSpPr>
        <p:spPr>
          <a:xfrm>
            <a:off x="4588780" y="387918"/>
            <a:ext cx="4342949" cy="431800"/>
          </a:xfr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rgbClr val="333333"/>
                </a:solidFill>
              </a:defRPr>
            </a:lvl1pPr>
          </a:lstStyle>
          <a:p>
            <a:pPr lvl="0"/>
            <a:r>
              <a:rPr lang="ko-KR" altLang="en-US" dirty="0"/>
              <a:t>교과서</a:t>
            </a:r>
            <a:r>
              <a:rPr lang="en-US" altLang="ko-KR" dirty="0"/>
              <a:t> OO~OO</a:t>
            </a:r>
            <a:r>
              <a:rPr lang="ko-KR" altLang="en-US" dirty="0" smtClean="0"/>
              <a:t>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수학 익힘 </a:t>
            </a:r>
            <a:r>
              <a:rPr lang="en-US" altLang="ko-KR" dirty="0" smtClean="0"/>
              <a:t>oo~00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97128" y="4266516"/>
            <a:ext cx="4824412" cy="503237"/>
          </a:xfrm>
        </p:spPr>
        <p:txBody>
          <a:bodyPr anchor="ctr">
            <a:noAutofit/>
          </a:bodyPr>
          <a:lstStyle>
            <a:lvl1pPr marL="266700" indent="-266700">
              <a:buFont typeface="Wingdings" pitchFamily="2" charset="2"/>
              <a:buChar char="§"/>
              <a:tabLst>
                <a:tab pos="266700" algn="l"/>
              </a:tabLst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OO~OO</a:t>
            </a:r>
            <a:r>
              <a:rPr lang="ko-KR" altLang="en-US" dirty="0" err="1"/>
              <a:t>차시</a:t>
            </a:r>
            <a:endParaRPr lang="ko-KR" altLang="en-US" dirty="0"/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2354313" y="201809"/>
            <a:ext cx="864096" cy="360040"/>
          </a:xfrm>
        </p:spPr>
        <p:txBody>
          <a:bodyPr anchor="t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1" spc="-100" baseline="0">
                <a:solidFill>
                  <a:srgbClr val="FFE15B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O-O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847703" y="18737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316557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7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2903719" y="799588"/>
            <a:ext cx="4191874" cy="2976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b="1" dirty="0" smtClean="0"/>
              <a:t>교과서 </a:t>
            </a:r>
            <a:r>
              <a:rPr lang="ko-KR" altLang="en-US" b="1" dirty="0"/>
              <a:t>쪽수 입력</a:t>
            </a:r>
            <a:endParaRPr lang="en-US" altLang="ko-KR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2906688" y="191565"/>
            <a:ext cx="4664544" cy="522287"/>
          </a:xfr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b="1" dirty="0" err="1"/>
              <a:t>활동명</a:t>
            </a:r>
            <a:r>
              <a:rPr lang="ko-KR" altLang="en-US" b="1" dirty="0"/>
              <a:t> 입력</a:t>
            </a:r>
            <a:endParaRPr lang="ko-KR" altLang="en-US" dirty="0"/>
          </a:p>
        </p:txBody>
      </p:sp>
      <p:sp>
        <p:nvSpPr>
          <p:cNvPr id="8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1698881" y="318341"/>
            <a:ext cx="983359" cy="30534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</a:t>
            </a:r>
            <a:r>
              <a:rPr lang="ko-KR" altLang="en-US" b="1" dirty="0"/>
              <a:t>단원</a:t>
            </a:r>
            <a:endParaRPr lang="en-US" altLang="ko-KR" b="1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459661" y="31590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407016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F2967-4958-4069-B78A-095DABFF99E8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A01CF-516E-47CC-A46F-5B2949A2EB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200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90261" y="2125454"/>
            <a:ext cx="7083681" cy="1194788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이등변삼각형의 성질을 </a:t>
            </a:r>
            <a:r>
              <a:rPr lang="en-US" altLang="ko-KR" sz="4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/>
            </a:r>
            <a:br>
              <a:rPr lang="en-US" altLang="ko-KR" sz="4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ko-KR" altLang="en-US" sz="4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알아볼까요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76709" y="3630252"/>
            <a:ext cx="6433905" cy="50405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삼각형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4588780" y="405170"/>
            <a:ext cx="4342949" cy="431800"/>
          </a:xfrm>
        </p:spPr>
        <p:txBody>
          <a:bodyPr/>
          <a:lstStyle/>
          <a:p>
            <a:r>
              <a:rPr lang="ko-KR" altLang="en-US" dirty="0" smtClean="0">
                <a:latin typeface="+mn-ea"/>
              </a:rPr>
              <a:t>수학 </a:t>
            </a:r>
            <a:r>
              <a:rPr lang="en-US" altLang="ko-KR" dirty="0" smtClean="0">
                <a:latin typeface="+mn-ea"/>
              </a:rPr>
              <a:t>34~35</a:t>
            </a:r>
            <a:r>
              <a:rPr lang="ko-KR" altLang="en-US" dirty="0" smtClean="0">
                <a:latin typeface="+mn-ea"/>
              </a:rPr>
              <a:t>쪽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수학 익힘 </a:t>
            </a:r>
            <a:r>
              <a:rPr lang="en-US" altLang="ko-KR" dirty="0" smtClean="0">
                <a:latin typeface="+mn-ea"/>
              </a:rPr>
              <a:t>28~29</a:t>
            </a:r>
            <a:r>
              <a:rPr lang="ko-KR" altLang="en-US" dirty="0" smtClean="0">
                <a:latin typeface="+mn-ea"/>
              </a:rPr>
              <a:t>쪽</a:t>
            </a:r>
            <a:endParaRPr lang="ko-KR" altLang="en-US" dirty="0">
              <a:latin typeface="+mn-ea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2380377" y="4196289"/>
            <a:ext cx="4357483" cy="503237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+mn-ea"/>
              </a:rPr>
              <a:t>3</a:t>
            </a:r>
            <a:r>
              <a:rPr lang="ko-KR" altLang="en-US" dirty="0" err="1" smtClean="0">
                <a:latin typeface="+mn-ea"/>
              </a:rPr>
              <a:t>차시</a:t>
            </a:r>
            <a:endParaRPr lang="ko-KR" altLang="en-US" dirty="0">
              <a:latin typeface="+mn-ea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>
          <a:xfrm>
            <a:off x="2280169" y="183184"/>
            <a:ext cx="864096" cy="360040"/>
          </a:xfrm>
        </p:spPr>
        <p:txBody>
          <a:bodyPr/>
          <a:lstStyle/>
          <a:p>
            <a:r>
              <a:rPr lang="en-US" altLang="ko-KR" dirty="0" smtClean="0">
                <a:latin typeface="+mn-ea"/>
              </a:rPr>
              <a:t>4-2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483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4332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다음 시간에 배울 내용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2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1FCA94CA-D9D2-43ED-8AF3-D22D8BD18F58}"/>
              </a:ext>
            </a:extLst>
          </p:cNvPr>
          <p:cNvSpPr/>
          <p:nvPr/>
        </p:nvSpPr>
        <p:spPr>
          <a:xfrm>
            <a:off x="1151620" y="2350500"/>
            <a:ext cx="6840760" cy="1512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4000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정삼각형의 성질을 알아볼까요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1313335" y="3871972"/>
            <a:ext cx="6517331" cy="486424"/>
            <a:chOff x="1444393" y="3950688"/>
            <a:chExt cx="6517331" cy="486424"/>
          </a:xfrm>
        </p:grpSpPr>
        <p:sp>
          <p:nvSpPr>
            <p:cNvPr id="12" name="모서리가 둥근 직사각형 17">
              <a:extLst>
                <a:ext uri="{FF2B5EF4-FFF2-40B4-BE49-F238E27FC236}">
                  <a16:creationId xmlns="" xmlns:a16="http://schemas.microsoft.com/office/drawing/2014/main" id="{A5488570-1D1D-4381-BC8B-C477C2E6344D}"/>
                </a:ext>
              </a:extLst>
            </p:cNvPr>
            <p:cNvSpPr/>
            <p:nvPr/>
          </p:nvSpPr>
          <p:spPr>
            <a:xfrm>
              <a:off x="2944881" y="3950688"/>
              <a:ext cx="1771135" cy="486424"/>
            </a:xfrm>
            <a:prstGeom prst="roundRect">
              <a:avLst>
                <a:gd name="adj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rgbClr val="333333"/>
                  </a:solidFill>
                </a:rPr>
                <a:t>36~37</a:t>
              </a:r>
              <a:r>
                <a:rPr lang="ko-KR" altLang="en-US" sz="2400" b="1" dirty="0" smtClean="0">
                  <a:solidFill>
                    <a:srgbClr val="333333"/>
                  </a:solidFill>
                </a:rPr>
                <a:t>쪽  </a:t>
              </a:r>
              <a:endParaRPr lang="ko-KR" altLang="en-US" sz="2400" b="1" dirty="0">
                <a:solidFill>
                  <a:srgbClr val="333333"/>
                </a:solidFill>
              </a:endParaRPr>
            </a:p>
          </p:txBody>
        </p:sp>
        <p:sp>
          <p:nvSpPr>
            <p:cNvPr id="13" name="모서리가 둥근 직사각형 19">
              <a:extLst>
                <a:ext uri="{FF2B5EF4-FFF2-40B4-BE49-F238E27FC236}">
                  <a16:creationId xmlns="" xmlns:a16="http://schemas.microsoft.com/office/drawing/2014/main" id="{036D1AF4-D0D5-4727-8147-5B731CA8B535}"/>
                </a:ext>
              </a:extLst>
            </p:cNvPr>
            <p:cNvSpPr/>
            <p:nvPr/>
          </p:nvSpPr>
          <p:spPr>
            <a:xfrm>
              <a:off x="1444393" y="3950688"/>
              <a:ext cx="1500488" cy="486424"/>
            </a:xfrm>
            <a:prstGeom prst="roundRect">
              <a:avLst>
                <a:gd name="adj" fmla="val 0"/>
              </a:avLst>
            </a:prstGeom>
            <a:solidFill>
              <a:srgbClr val="F57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/>
                <a:t>교과서</a:t>
              </a:r>
            </a:p>
          </p:txBody>
        </p:sp>
        <p:sp>
          <p:nvSpPr>
            <p:cNvPr id="14" name="모서리가 둥근 직사각형 13">
              <a:extLst>
                <a:ext uri="{FF2B5EF4-FFF2-40B4-BE49-F238E27FC236}">
                  <a16:creationId xmlns="" xmlns:a16="http://schemas.microsoft.com/office/drawing/2014/main" id="{24DDD09A-E730-47C3-8506-399DE942E47E}"/>
                </a:ext>
              </a:extLst>
            </p:cNvPr>
            <p:cNvSpPr/>
            <p:nvPr/>
          </p:nvSpPr>
          <p:spPr>
            <a:xfrm>
              <a:off x="6516216" y="3950688"/>
              <a:ext cx="1445508" cy="486424"/>
            </a:xfrm>
            <a:prstGeom prst="roundRect">
              <a:avLst>
                <a:gd name="adj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rgbClr val="333333"/>
                  </a:solidFill>
                </a:rPr>
                <a:t>30~31</a:t>
              </a:r>
              <a:r>
                <a:rPr lang="ko-KR" altLang="en-US" sz="2400" b="1" dirty="0" smtClean="0">
                  <a:solidFill>
                    <a:srgbClr val="333333"/>
                  </a:solidFill>
                </a:rPr>
                <a:t>쪽  </a:t>
              </a:r>
              <a:endParaRPr lang="ko-KR" altLang="en-US" sz="2400" b="1" dirty="0">
                <a:solidFill>
                  <a:srgbClr val="333333"/>
                </a:solidFill>
              </a:endParaRPr>
            </a:p>
          </p:txBody>
        </p:sp>
        <p:sp>
          <p:nvSpPr>
            <p:cNvPr id="15" name="모서리가 둥근 직사각형 19">
              <a:extLst>
                <a:ext uri="{FF2B5EF4-FFF2-40B4-BE49-F238E27FC236}">
                  <a16:creationId xmlns="" xmlns:a16="http://schemas.microsoft.com/office/drawing/2014/main" id="{60AE1652-5137-4785-9307-BAF1A84A9179}"/>
                </a:ext>
              </a:extLst>
            </p:cNvPr>
            <p:cNvSpPr/>
            <p:nvPr/>
          </p:nvSpPr>
          <p:spPr>
            <a:xfrm>
              <a:off x="4716016" y="3950688"/>
              <a:ext cx="1800200" cy="486424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/>
                <a:t>수학 익힘</a:t>
              </a:r>
            </a:p>
          </p:txBody>
        </p:sp>
      </p:grpSp>
      <p:sp>
        <p:nvSpPr>
          <p:cNvPr id="10" name="모서리가 둥근 직사각형 9"/>
          <p:cNvSpPr/>
          <p:nvPr/>
        </p:nvSpPr>
        <p:spPr>
          <a:xfrm>
            <a:off x="3630489" y="5315862"/>
            <a:ext cx="3816424" cy="288032"/>
          </a:xfrm>
          <a:prstGeom prst="round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패턴 종이</a:t>
            </a:r>
            <a:endParaRPr lang="ko-KR" altLang="en-US" b="1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7374905" y="5315862"/>
            <a:ext cx="1241751" cy="288925"/>
          </a:xfrm>
          <a:prstGeom prst="roundRect">
            <a:avLst/>
          </a:prstGeom>
          <a:solidFill>
            <a:srgbClr val="FF9999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준비물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5046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0204" y="241769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배울 내용 살펴보기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5621" y="334755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2</a:t>
            </a:r>
            <a:r>
              <a:rPr lang="ko-KR" altLang="en-US" spc="0" dirty="0" smtClean="0"/>
              <a:t>단원      </a:t>
            </a:r>
            <a:endParaRPr lang="ko-KR" altLang="en-US" spc="0" dirty="0"/>
          </a:p>
        </p:txBody>
      </p:sp>
      <p:sp>
        <p:nvSpPr>
          <p:cNvPr id="5" name="TextBox 4">
            <a:extLst>
              <a:ext uri="{FF2B5EF4-FFF2-40B4-BE49-F238E27FC236}">
                <a16:creationId xmlns:mc="http://schemas.openxmlformats.org/markup-compatibility/2006" xmlns:a14="http://schemas.microsoft.com/office/drawing/2010/main" xmlns="" xmlns:a16="http://schemas.microsoft.com/office/drawing/2014/main" id="{51F5D0BC-6D7F-4B00-B009-63718ADEFEAB}"/>
              </a:ext>
            </a:extLst>
          </p:cNvPr>
          <p:cNvSpPr txBox="1"/>
          <p:nvPr/>
        </p:nvSpPr>
        <p:spPr>
          <a:xfrm>
            <a:off x="982405" y="2032732"/>
            <a:ext cx="7885370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이등변삼각형의 성질을 알 수 있습니다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pic>
        <p:nvPicPr>
          <p:cNvPr id="10" name="Picture 15" descr="C:\Users\천재교육\Desktop\피피티 배포용\기호\point_01.png">
            <a:extLst>
              <a:ext uri="{FF2B5EF4-FFF2-40B4-BE49-F238E27FC236}">
                <a16:creationId xmlns="" xmlns:a16="http://schemas.microsoft.com/office/drawing/2014/main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2281362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611469" y="2202737"/>
            <a:ext cx="8082589" cy="870239"/>
            <a:chOff x="611471" y="2203903"/>
            <a:chExt cx="8082589" cy="870239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611471" y="2203903"/>
              <a:ext cx="8082589" cy="87023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492403" y="2477097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2240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6" y="24138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생각 열기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2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246CB77-09FA-48B7-92D3-3F3A7356C165}"/>
              </a:ext>
            </a:extLst>
          </p:cNvPr>
          <p:cNvSpPr txBox="1"/>
          <p:nvPr/>
        </p:nvSpPr>
        <p:spPr>
          <a:xfrm>
            <a:off x="892692" y="1262105"/>
            <a:ext cx="7560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다음 그림의 상황에 대하여 이야기해 봅시다</a:t>
            </a:r>
            <a:r>
              <a:rPr lang="en-US" altLang="ko-KR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5B42659-F80E-40A4-9DB5-222158F49A8D}"/>
              </a:ext>
            </a:extLst>
          </p:cNvPr>
          <p:cNvSpPr txBox="1"/>
          <p:nvPr/>
        </p:nvSpPr>
        <p:spPr>
          <a:xfrm>
            <a:off x="1127675" y="5894315"/>
            <a:ext cx="75774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집 모양이 이등변삼각형이라고 생각한 까닭을 말해 보세요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730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34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28~29</a:t>
            </a:r>
            <a:r>
              <a:rPr lang="ko-KR" altLang="en-US" dirty="0" smtClean="0"/>
              <a:t>쪽          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1" y="1345761"/>
            <a:ext cx="528099" cy="37331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993390" y="6065348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7" t="10810" r="4370" b="57358"/>
          <a:stretch/>
        </p:blipFill>
        <p:spPr>
          <a:xfrm>
            <a:off x="1175416" y="2519616"/>
            <a:ext cx="6369318" cy="3097007"/>
          </a:xfrm>
          <a:prstGeom prst="rect">
            <a:avLst/>
          </a:prstGeom>
        </p:spPr>
      </p:pic>
      <p:sp>
        <p:nvSpPr>
          <p:cNvPr id="8" name="말풍선: 사각형 8">
            <a:extLst>
              <a:ext uri="{FF2B5EF4-FFF2-40B4-BE49-F238E27FC236}">
                <a16:creationId xmlns="" xmlns:a16="http://schemas.microsoft.com/office/drawing/2014/main" xmlns:lc="http://schemas.openxmlformats.org/drawingml/2006/lockedCanvas" id="{EE1EB0BA-0574-4364-A196-753D9952DBF4}"/>
              </a:ext>
            </a:extLst>
          </p:cNvPr>
          <p:cNvSpPr/>
          <p:nvPr/>
        </p:nvSpPr>
        <p:spPr>
          <a:xfrm flipH="1">
            <a:off x="6137433" y="2577707"/>
            <a:ext cx="1853270" cy="861927"/>
          </a:xfrm>
          <a:prstGeom prst="wedgeRoundRectCallout">
            <a:avLst>
              <a:gd name="adj1" fmla="val 35628"/>
              <a:gd name="adj2" fmla="val 88219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왜 그렇게 생각한 거야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말풍선: 사각형 8">
            <a:extLst>
              <a:ext uri="{FF2B5EF4-FFF2-40B4-BE49-F238E27FC236}">
                <a16:creationId xmlns="" xmlns:a16="http://schemas.microsoft.com/office/drawing/2014/main" xmlns:lc="http://schemas.openxmlformats.org/drawingml/2006/lockedCanvas" id="{EE1EB0BA-0574-4364-A196-753D9952DBF4}"/>
              </a:ext>
            </a:extLst>
          </p:cNvPr>
          <p:cNvSpPr/>
          <p:nvPr/>
        </p:nvSpPr>
        <p:spPr>
          <a:xfrm flipH="1">
            <a:off x="3888259" y="1975457"/>
            <a:ext cx="1968844" cy="1204499"/>
          </a:xfrm>
          <a:prstGeom prst="wedgeRoundRectCallout">
            <a:avLst>
              <a:gd name="adj1" fmla="val -21793"/>
              <a:gd name="adj2" fmla="val 94684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집 모양이 이등변삼각형 같아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36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2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34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28~29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27" y="1341058"/>
            <a:ext cx="568672" cy="5995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B18EB23-A189-44F8-BF76-ED229445BAD5}"/>
              </a:ext>
            </a:extLst>
          </p:cNvPr>
          <p:cNvSpPr txBox="1"/>
          <p:nvPr/>
        </p:nvSpPr>
        <p:spPr>
          <a:xfrm>
            <a:off x="1017686" y="1464104"/>
            <a:ext cx="7795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이등변삼각형의 성질을 알아봅시다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6D03FDEB-7F7B-45F2-B046-CD4E0F5BFA35}"/>
              </a:ext>
            </a:extLst>
          </p:cNvPr>
          <p:cNvSpPr/>
          <p:nvPr/>
        </p:nvSpPr>
        <p:spPr>
          <a:xfrm>
            <a:off x="1296834" y="2444592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색종이로 이등변삼각형을 만들어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152818" y="2581150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6D03FDEB-7F7B-45F2-B046-CD4E0F5BFA35}"/>
              </a:ext>
            </a:extLst>
          </p:cNvPr>
          <p:cNvSpPr/>
          <p:nvPr/>
        </p:nvSpPr>
        <p:spPr>
          <a:xfrm>
            <a:off x="1296834" y="5319604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변의 길이가 같은 곳을 찾아보세요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152818" y="5456162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763" y="3197921"/>
            <a:ext cx="6772919" cy="168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7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2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34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28~29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401086E1-45F4-47DB-B2E5-7A55B6C21529}"/>
              </a:ext>
            </a:extLst>
          </p:cNvPr>
          <p:cNvSpPr txBox="1"/>
          <p:nvPr/>
        </p:nvSpPr>
        <p:spPr>
          <a:xfrm>
            <a:off x="670500" y="14812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6D03FDEB-7F7B-45F2-B046-CD4E0F5BFA35}"/>
              </a:ext>
            </a:extLst>
          </p:cNvPr>
          <p:cNvSpPr/>
          <p:nvPr/>
        </p:nvSpPr>
        <p:spPr>
          <a:xfrm>
            <a:off x="1296834" y="1744374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각의 크기가 같은 곳을 찾아보세요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152818" y="1880932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6D03FDEB-7F7B-45F2-B046-CD4E0F5BFA35}"/>
              </a:ext>
            </a:extLst>
          </p:cNvPr>
          <p:cNvSpPr/>
          <p:nvPr/>
        </p:nvSpPr>
        <p:spPr>
          <a:xfrm>
            <a:off x="1296834" y="4635862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이등변삼각형에 대해 알게 된 점을 말해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152818" y="4788896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595" y="2344232"/>
            <a:ext cx="6061162" cy="18508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6499B32-8EA8-413B-AADC-8F6176409519}"/>
              </a:ext>
            </a:extLst>
          </p:cNvPr>
          <p:cNvSpPr txBox="1"/>
          <p:nvPr/>
        </p:nvSpPr>
        <p:spPr>
          <a:xfrm>
            <a:off x="1331076" y="5319233"/>
            <a:ext cx="7374095" cy="105560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이등변삼각형의 </a:t>
            </a:r>
            <a:r>
              <a:rPr lang="ko-KR" altLang="en-US" sz="28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길이가 같은 두 변에 있는 두 각의 크기는 같습니다</a:t>
            </a:r>
            <a:r>
              <a:rPr lang="en-US" altLang="ko-KR" sz="28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1331076" y="5314694"/>
            <a:ext cx="7377026" cy="1055608"/>
            <a:chOff x="1345644" y="5573614"/>
            <a:chExt cx="7377026" cy="1055608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1345644" y="5573614"/>
              <a:ext cx="7377026" cy="1055608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73795" y="5939493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917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2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35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28~29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401086E1-45F4-47DB-B2E5-7A55B6C21529}"/>
              </a:ext>
            </a:extLst>
          </p:cNvPr>
          <p:cNvSpPr txBox="1"/>
          <p:nvPr/>
        </p:nvSpPr>
        <p:spPr>
          <a:xfrm>
            <a:off x="670500" y="14812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B18EB23-A189-44F8-BF76-ED229445BAD5}"/>
              </a:ext>
            </a:extLst>
          </p:cNvPr>
          <p:cNvSpPr txBox="1"/>
          <p:nvPr/>
        </p:nvSpPr>
        <p:spPr>
          <a:xfrm>
            <a:off x="1030386" y="1595224"/>
            <a:ext cx="77954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이등변삼각형을 완성하고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세 각의 크기를 재어 봅시다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04" y="1472178"/>
            <a:ext cx="600719" cy="6360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811" y="3202879"/>
            <a:ext cx="6384592" cy="21452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r="93004" b="76612"/>
          <a:stretch/>
        </p:blipFill>
        <p:spPr>
          <a:xfrm>
            <a:off x="987634" y="3235915"/>
            <a:ext cx="482954" cy="475768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6466703" y="3929449"/>
            <a:ext cx="708454" cy="1037967"/>
          </a:xfrm>
          <a:prstGeom prst="line">
            <a:avLst/>
          </a:prstGeom>
          <a:ln w="25400">
            <a:solidFill>
              <a:srgbClr val="00AD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5766486" y="4967416"/>
            <a:ext cx="1408671" cy="0"/>
          </a:xfrm>
          <a:prstGeom prst="line">
            <a:avLst/>
          </a:prstGeom>
          <a:ln w="25400">
            <a:solidFill>
              <a:srgbClr val="00AD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2578443" y="4613189"/>
            <a:ext cx="691979" cy="0"/>
          </a:xfrm>
          <a:prstGeom prst="line">
            <a:avLst/>
          </a:prstGeom>
          <a:ln w="25400">
            <a:solidFill>
              <a:srgbClr val="00AD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rcRect r="93004" b="76612"/>
          <a:stretch/>
        </p:blipFill>
        <p:spPr>
          <a:xfrm>
            <a:off x="4599926" y="3235915"/>
            <a:ext cx="482954" cy="47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4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2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35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28~29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B18EB23-A189-44F8-BF76-ED229445BAD5}"/>
              </a:ext>
            </a:extLst>
          </p:cNvPr>
          <p:cNvSpPr txBox="1"/>
          <p:nvPr/>
        </p:nvSpPr>
        <p:spPr>
          <a:xfrm>
            <a:off x="1046862" y="1463416"/>
            <a:ext cx="7795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두 각의 크기가 같은 삼각형을 그려 봅시다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939" y="3102749"/>
            <a:ext cx="6128953" cy="213472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6D03FDEB-7F7B-45F2-B046-CD4E0F5BFA35}"/>
              </a:ext>
            </a:extLst>
          </p:cNvPr>
          <p:cNvSpPr/>
          <p:nvPr/>
        </p:nvSpPr>
        <p:spPr>
          <a:xfrm>
            <a:off x="1296834" y="2082129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선분의 양 끝에 주어진 크기의 각을 그려 삼각형을 완성해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152818" y="2218687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6D03FDEB-7F7B-45F2-B046-CD4E0F5BFA35}"/>
              </a:ext>
            </a:extLst>
          </p:cNvPr>
          <p:cNvSpPr/>
          <p:nvPr/>
        </p:nvSpPr>
        <p:spPr>
          <a:xfrm>
            <a:off x="1296834" y="5360798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 변의 길이를 재어 어떤 삼각형인지 말해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152818" y="5497356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6499B32-8EA8-413B-AADC-8F6176409519}"/>
              </a:ext>
            </a:extLst>
          </p:cNvPr>
          <p:cNvSpPr txBox="1"/>
          <p:nvPr/>
        </p:nvSpPr>
        <p:spPr>
          <a:xfrm>
            <a:off x="1331076" y="5978265"/>
            <a:ext cx="7374095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이등변삼각형</a:t>
            </a:r>
            <a:endParaRPr lang="en-US" altLang="ko-KR" sz="2800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331076" y="5950162"/>
            <a:ext cx="7377026" cy="606985"/>
            <a:chOff x="1345644" y="5614986"/>
            <a:chExt cx="7377026" cy="606985"/>
          </a:xfrm>
        </p:grpSpPr>
        <p:sp>
          <p:nvSpPr>
            <p:cNvPr id="23" name="모서리가 둥근 직사각형 22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1345644" y="5614986"/>
              <a:ext cx="7377026" cy="606985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73795" y="5756553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45" y="1376690"/>
            <a:ext cx="579194" cy="6118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2825" y="4367940"/>
            <a:ext cx="2076450" cy="6123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7803" y="3942112"/>
            <a:ext cx="2051758" cy="103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4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91031" y="243287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배운 내용 정리하기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2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pic>
        <p:nvPicPr>
          <p:cNvPr id="7" name="Picture 15" descr="C:\Users\천재교육\Desktop\피피티 배포용\기호\point_01.png">
            <a:extLst>
              <a:ext uri="{FF2B5EF4-FFF2-40B4-BE49-F238E27FC236}">
                <a16:creationId xmlns="" xmlns:a16="http://schemas.microsoft.com/office/drawing/2014/main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56" y="2993107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162" y="2991722"/>
            <a:ext cx="7020367" cy="103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7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280" y="3119764"/>
            <a:ext cx="6551797" cy="2732397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3469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확인하기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2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6116" y="12644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35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28~29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678530" y="1405178"/>
            <a:ext cx="397816" cy="479273"/>
          </a:xfrm>
          <a:prstGeom prst="rect">
            <a:avLst/>
          </a:prstGeom>
          <a:noFill/>
        </p:spPr>
        <p:txBody>
          <a:bodyPr wrap="none" lIns="108878" tIns="54439" rIns="108878" bIns="54439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1F871BB5-AA23-4801-9197-D919BD223992}"/>
              </a:ext>
            </a:extLst>
          </p:cNvPr>
          <p:cNvSpPr txBox="1"/>
          <p:nvPr/>
        </p:nvSpPr>
        <p:spPr>
          <a:xfrm>
            <a:off x="1338340" y="1390960"/>
            <a:ext cx="7261963" cy="1094826"/>
          </a:xfrm>
          <a:prstGeom prst="rect">
            <a:avLst/>
          </a:prstGeom>
          <a:noFill/>
        </p:spPr>
        <p:txBody>
          <a:bodyPr wrap="square" lIns="108878" tIns="54439" rIns="108878" bIns="54439" rtlCol="0">
            <a:spAutoFit/>
          </a:bodyPr>
          <a:lstStyle/>
          <a:p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선분의 양 끝에 크기가 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50</a:t>
            </a:r>
            <a:r>
              <a:rPr lang="en-US" altLang="ko-KR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°</a:t>
            </a:r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 각을 그려 </a:t>
            </a:r>
            <a:endParaRPr lang="en-US" altLang="ko-KR" sz="3200" spc="-15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이등변삼각형 모양의 집을 완성해 보세요</a:t>
            </a:r>
            <a:r>
              <a:rPr lang="en-US" altLang="ko-KR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19202" y="1391775"/>
            <a:ext cx="1030983" cy="729628"/>
            <a:chOff x="332607" y="4477918"/>
            <a:chExt cx="871755" cy="616942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607" y="4477918"/>
              <a:ext cx="871755" cy="5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571218" y="4626422"/>
              <a:ext cx="358105" cy="468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</a:t>
              </a:r>
              <a:endParaRPr lang="ko-KR" altLang="en-US" sz="3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537" y="3108041"/>
            <a:ext cx="6638567" cy="277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6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1681</TotalTime>
  <Words>250</Words>
  <Application>Microsoft Office PowerPoint</Application>
  <PresentationFormat>화면 슬라이드 쇼(4:3)</PresentationFormat>
  <Paragraphs>58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맑은 고딕</vt:lpstr>
      <vt:lpstr>나눔스퀘어라운드 ExtraBold</vt:lpstr>
      <vt:lpstr>Wingdings</vt:lpstr>
      <vt:lpstr>Arial</vt:lpstr>
      <vt:lpstr>나눔스퀘어라운드 Bold</vt:lpstr>
      <vt:lpstr>Office 테마</vt:lpstr>
      <vt:lpstr>이등변삼각형의 성질을  알아볼까요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이등변삼각형의 성질을  알아볼까요</dc:title>
  <dc:creator>pc</dc:creator>
  <cp:lastModifiedBy>김태영</cp:lastModifiedBy>
  <cp:revision>1</cp:revision>
  <cp:lastPrinted>2020-10-02T06:00:39Z</cp:lastPrinted>
  <dcterms:created xsi:type="dcterms:W3CDTF">2020-08-03T17:24:52Z</dcterms:created>
  <dcterms:modified xsi:type="dcterms:W3CDTF">2021-03-19T05:14:12Z</dcterms:modified>
</cp:coreProperties>
</file>